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4"/>
    <p:sldMasterId id="2147483670" r:id="rId5"/>
    <p:sldMasterId id="2147483681" r:id="rId6"/>
  </p:sldMasterIdLst>
  <p:notesMasterIdLst>
    <p:notesMasterId r:id="rId9"/>
  </p:notesMasterIdLst>
  <p:sldIdLst>
    <p:sldId id="2717" r:id="rId7"/>
    <p:sldId id="2740" r:id="rId8"/>
  </p:sldIdLst>
  <p:sldSz cx="12192000" cy="6858000"/>
  <p:notesSz cx="7010400" cy="9296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20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orient="horz" pos="31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a Marcelonis" initials="DM" lastIdx="106" clrIdx="0">
    <p:extLst>
      <p:ext uri="{19B8F6BF-5375-455C-9EA6-DF929625EA0E}">
        <p15:presenceInfo xmlns:p15="http://schemas.microsoft.com/office/powerpoint/2012/main" userId="Dana Marcelonis" providerId="None"/>
      </p:ext>
    </p:extLst>
  </p:cmAuthor>
  <p:cmAuthor id="2" name="Jocelyn Keegan" initials="JK" lastIdx="41" clrIdx="1">
    <p:extLst>
      <p:ext uri="{19B8F6BF-5375-455C-9EA6-DF929625EA0E}">
        <p15:presenceInfo xmlns:p15="http://schemas.microsoft.com/office/powerpoint/2012/main" userId="Jocelyn Keegan" providerId="None"/>
      </p:ext>
    </p:extLst>
  </p:cmAuthor>
  <p:cmAuthor id="3" name="Kathy Moncelsi" initials="KM" lastIdx="6" clrIdx="2">
    <p:extLst>
      <p:ext uri="{19B8F6BF-5375-455C-9EA6-DF929625EA0E}">
        <p15:presenceInfo xmlns:p15="http://schemas.microsoft.com/office/powerpoint/2012/main" userId="Kathy Moncels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8EA3"/>
    <a:srgbClr val="FDC089"/>
    <a:srgbClr val="A91F24"/>
    <a:srgbClr val="384049"/>
    <a:srgbClr val="CC0505"/>
    <a:srgbClr val="8899A9"/>
    <a:srgbClr val="2A323A"/>
    <a:srgbClr val="ADBDD4"/>
    <a:srgbClr val="708498"/>
    <a:srgbClr val="F5F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3C30CC-4989-4B5D-A6AA-14DD91046E4D}">
  <a:tblStyle styleId="{263C30CC-4989-4B5D-A6AA-14DD91046E4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1E7E7"/>
          </a:solidFill>
        </a:fill>
      </a:tcStyle>
    </a:wholeTbl>
    <a:band1H>
      <a:tcTxStyle/>
      <a:tcStyle>
        <a:tcBdr/>
        <a:fill>
          <a:solidFill>
            <a:srgbClr val="E1C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1C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09" autoAdjust="0"/>
    <p:restoredTop sz="72712" autoAdjust="0"/>
  </p:normalViewPr>
  <p:slideViewPr>
    <p:cSldViewPr snapToGrid="0">
      <p:cViewPr varScale="1">
        <p:scale>
          <a:sx n="115" d="100"/>
          <a:sy n="115" d="100"/>
        </p:scale>
        <p:origin x="792" y="102"/>
      </p:cViewPr>
      <p:guideLst>
        <p:guide pos="720"/>
        <p:guide orient="horz" pos="132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font" Target="fonts/font4.fntdata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font" Target="fonts/font2.fntdata"/><Relationship Id="rId5" Type="http://schemas.openxmlformats.org/officeDocument/2006/relationships/slideMaster" Target="slideMasters/slideMaster2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504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FF556ABD-BC43-4650-875E-18DE8C77196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0463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CDex</a:t>
            </a:r>
            <a:r>
              <a:rPr lang="en-US" dirty="0"/>
              <a:t> – post-payment review as example</a:t>
            </a:r>
          </a:p>
          <a:p>
            <a:pPr>
              <a:buFontTx/>
              <a:buChar char="-"/>
            </a:pPr>
            <a:r>
              <a:rPr lang="en-US" dirty="0"/>
              <a:t>Payer initiates a request for information to support post-payment review after patient has been seen claim submitted, claim paid    </a:t>
            </a:r>
          </a:p>
          <a:p>
            <a:pPr>
              <a:buFontTx/>
              <a:buChar char="-"/>
            </a:pPr>
            <a:r>
              <a:rPr lang="en-US" dirty="0"/>
              <a:t>Payer specifies structured data they want to request (e.g., HbA1C), H&amp;P, Progress Note = based on specific code</a:t>
            </a:r>
          </a:p>
          <a:p>
            <a:pPr>
              <a:buFontTx/>
              <a:buChar char="-"/>
            </a:pPr>
            <a:r>
              <a:rPr lang="en-US" dirty="0"/>
              <a:t>Package in FHIR bundle</a:t>
            </a:r>
          </a:p>
          <a:p>
            <a:pPr>
              <a:buFontTx/>
              <a:buChar char="-"/>
            </a:pPr>
            <a:r>
              <a:rPr lang="en-US" dirty="0"/>
              <a:t>Provider system retrieves all that clinical information using FHIR</a:t>
            </a:r>
          </a:p>
          <a:p>
            <a:pPr>
              <a:buFontTx/>
              <a:buChar char="-"/>
            </a:pPr>
            <a:r>
              <a:rPr lang="en-US" dirty="0" err="1"/>
              <a:t>CDex</a:t>
            </a:r>
            <a:r>
              <a:rPr lang="en-US" dirty="0"/>
              <a:t> request represents all the queries the provider EHR would execute</a:t>
            </a:r>
          </a:p>
          <a:p>
            <a:pPr>
              <a:buFontTx/>
              <a:buChar char="-"/>
            </a:pPr>
            <a:r>
              <a:rPr lang="en-US" dirty="0"/>
              <a:t>Show UI with data that will be bundled up and sent</a:t>
            </a:r>
          </a:p>
          <a:p>
            <a:pPr>
              <a:buFontTx/>
              <a:buChar char="-"/>
            </a:pPr>
            <a:r>
              <a:rPr lang="en-US" dirty="0"/>
              <a:t>Acknowledge and send via FHIR to payer</a:t>
            </a:r>
          </a:p>
          <a:p>
            <a:pPr>
              <a:buFontTx/>
              <a:buChar char="-"/>
            </a:pPr>
            <a:r>
              <a:rPr lang="en-US" dirty="0"/>
              <a:t>Provider concerns re: minimum necessary</a:t>
            </a:r>
          </a:p>
          <a:p>
            <a:pPr>
              <a:buFontTx/>
              <a:buChar char="-"/>
            </a:pPr>
            <a:r>
              <a:rPr lang="en-US" dirty="0"/>
              <a:t>IG allows us provides us to be explicit about what payer is asking for (e.g., document types, specific range of dates) as opposed to today – please send info to support claim, and provider often sends more than what might be necessary to make sure claim is supported</a:t>
            </a:r>
          </a:p>
          <a:p>
            <a:pPr>
              <a:buFontTx/>
              <a:buChar char="-"/>
            </a:pPr>
            <a:r>
              <a:rPr lang="en-US" dirty="0"/>
              <a:t>We give option for provider to review what’s returned to the payer</a:t>
            </a:r>
          </a:p>
          <a:p>
            <a:pPr>
              <a:buFontTx/>
              <a:buChar char="-"/>
            </a:pPr>
            <a:r>
              <a:rPr lang="en-US" dirty="0"/>
              <a:t>In future VBC – trust gap is closed – this could be done automatically based on contractual agreements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7303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 No Subtitle">
  <p:cSld name="Section Slide No Sub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18534" y="0"/>
            <a:ext cx="53734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941530" y="3318012"/>
            <a:ext cx="6324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4038600" y="64897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298535" cy="189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CDFC40-7568-46AE-A2CF-E495DF7106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C1904CA-F29E-4879-9C30-976BCB17D1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0789" y="647936"/>
            <a:ext cx="10100736" cy="42838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dirty="0">
                <a:solidFill>
                  <a:schemeClr val="accent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4A64BE-1168-4073-90BB-13F5C6C07D36}"/>
              </a:ext>
            </a:extLst>
          </p:cNvPr>
          <p:cNvSpPr txBox="1"/>
          <p:nvPr userDrawn="1"/>
        </p:nvSpPr>
        <p:spPr>
          <a:xfrm>
            <a:off x="11716512" y="6519672"/>
            <a:ext cx="475488" cy="33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AE46657-523C-41C6-BA68-916B965C29D5}" type="slidenum">
              <a:rPr kumimoji="0" lang="en-US" sz="1000" b="0" i="0" u="none" strike="noStrike" kern="1200" cap="none" spc="0" normalizeH="0" baseline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‹#›</a:t>
            </a:fld>
            <a:endParaRPr kumimoji="0" lang="en-US" sz="1000" b="0" i="0" u="none" strike="noStrike" kern="1200" cap="none" spc="0" normalizeH="0" baseline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9BBB0C-7618-42A0-8250-FB443F055F29}"/>
              </a:ext>
            </a:extLst>
          </p:cNvPr>
          <p:cNvSpPr txBox="1"/>
          <p:nvPr userDrawn="1"/>
        </p:nvSpPr>
        <p:spPr>
          <a:xfrm>
            <a:off x="209550" y="6517405"/>
            <a:ext cx="2962349" cy="34059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Point-of-Care Partners |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33289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0">
          <p15:clr>
            <a:srgbClr val="FBAE40"/>
          </p15:clr>
        </p15:guide>
        <p15:guide id="3" pos="4008">
          <p15:clr>
            <a:srgbClr val="FBAE40"/>
          </p15:clr>
        </p15:guide>
        <p15:guide id="4" pos="52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1_Section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18534" y="0"/>
            <a:ext cx="53734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941530" y="2993272"/>
            <a:ext cx="6324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1941529" y="3348989"/>
            <a:ext cx="63247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4897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298535" cy="1890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973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D50F-3406-420A-813E-6144F645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5C074-2423-4791-BE1E-170AE5965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216D-7642-4A87-9664-09E8A417E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FE39B-A5BA-4984-AC8A-065F8C15CB96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5FFBE-3A70-435E-A520-F39A27281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91850-3348-4092-BA06-AC6C81C0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ECC77-26A3-493B-B253-00951B8C4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61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433" y="2339984"/>
            <a:ext cx="4187371" cy="1783443"/>
          </a:xfrm>
        </p:spPr>
        <p:txBody>
          <a:bodyPr wrap="square" anchor="ctr" anchorCtr="0"/>
          <a:lstStyle>
            <a:lvl1pPr>
              <a:lnSpc>
                <a:spcPct val="100000"/>
              </a:lnSpc>
              <a:defRPr sz="4000" b="0" i="1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369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/>
          <a:lstStyle>
            <a:lvl1pPr>
              <a:defRPr sz="36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29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B709-FAB3-FC4D-8C28-31CDE807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99" y="1162796"/>
            <a:ext cx="9833429" cy="1028700"/>
          </a:xfrm>
        </p:spPr>
        <p:txBody>
          <a:bodyPr/>
          <a:lstStyle>
            <a:lvl1pPr>
              <a:defRPr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D4806-3DB5-6142-AB3F-0CFC82A34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99" y="2017946"/>
            <a:ext cx="9833429" cy="3429000"/>
          </a:xfrm>
          <a:prstGeom prst="rect">
            <a:avLst/>
          </a:prstGeom>
        </p:spPr>
        <p:txBody>
          <a:bodyPr wrap="square"/>
          <a:lstStyle>
            <a:lvl1pPr marL="295275" indent="-295275"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2000">
                <a:latin typeface="Century Gothic" panose="020B0502020202020204" pitchFamily="34" charset="0"/>
              </a:defRPr>
            </a:lvl1pPr>
            <a:lvl2pPr marL="517525" indent="-168275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800" b="1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87388" indent="-169863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600">
                <a:latin typeface="Century Gothic" panose="020B0502020202020204" pitchFamily="34" charset="0"/>
              </a:defRPr>
            </a:lvl3pPr>
            <a:lvl4pPr marL="866775" indent="-179388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400">
                <a:latin typeface="Century Gothic" panose="020B0502020202020204" pitchFamily="34" charset="0"/>
              </a:defRPr>
            </a:lvl4pPr>
            <a:lvl5pPr marL="1036638" indent="-169863">
              <a:lnSpc>
                <a:spcPct val="15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2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7283B-E040-3A45-A872-FBF3D45B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8AF2E6-64A8-0F46-AF27-0A96D82A033B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F3037B-1C48-8541-B535-58A0D84084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0" y="6188662"/>
            <a:ext cx="1378271" cy="6434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1BC835E-1FDE-6041-8926-84031BDA9C3E}"/>
              </a:ext>
            </a:extLst>
          </p:cNvPr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Номер слайда 21">
            <a:extLst>
              <a:ext uri="{FF2B5EF4-FFF2-40B4-BE49-F238E27FC236}">
                <a16:creationId xmlns:a16="http://schemas.microsoft.com/office/drawing/2014/main" id="{BB676755-0E40-6F4B-AD9C-FFCD5A442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87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33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631FDD3D-8ED8-CE46-BAA2-72A8866A94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34591" r="37010" b="13962"/>
          <a:stretch/>
        </p:blipFill>
        <p:spPr>
          <a:xfrm>
            <a:off x="2409957" y="4437954"/>
            <a:ext cx="2331719" cy="2179388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1CD14E-4A4D-B744-99A0-27C09CA41F71}"/>
              </a:ext>
            </a:extLst>
          </p:cNvPr>
          <p:cNvSpPr/>
          <p:nvPr userDrawn="1"/>
        </p:nvSpPr>
        <p:spPr>
          <a:xfrm>
            <a:off x="-370703" y="985696"/>
            <a:ext cx="4795509" cy="4795509"/>
          </a:xfrm>
          <a:prstGeom prst="ellipse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D03C6C9-AEF7-7D4A-A337-2DA1DC1A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76" y="2389412"/>
            <a:ext cx="4187371" cy="1783443"/>
          </a:xfrm>
        </p:spPr>
        <p:txBody>
          <a:bodyPr wrap="square" anchor="ctr" anchorCtr="0"/>
          <a:lstStyle>
            <a:lvl1pPr>
              <a:lnSpc>
                <a:spcPct val="100000"/>
              </a:lnSpc>
              <a:defRPr>
                <a:latin typeface="Prometo Medium" panose="020B0704030203060203" pitchFamily="34" charset="0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722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F71052-DA50-4B4B-8DFB-1DABC7DF992D}"/>
              </a:ext>
            </a:extLst>
          </p:cNvPr>
          <p:cNvSpPr/>
          <p:nvPr userDrawn="1"/>
        </p:nvSpPr>
        <p:spPr>
          <a:xfrm>
            <a:off x="10239153" y="382772"/>
            <a:ext cx="1743740" cy="49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C1B83B-3828-BC4C-8CF0-14A7E57C9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75" y="2302071"/>
            <a:ext cx="4892958" cy="3429000"/>
          </a:xfrm>
          <a:prstGeom prst="rect">
            <a:avLst/>
          </a:prstGeom>
        </p:spPr>
        <p:txBody>
          <a:bodyPr wrap="square"/>
          <a:lstStyle>
            <a:lvl1pPr marL="295275" indent="-295275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2000">
                <a:latin typeface="Century Gothic" panose="020B0502020202020204" pitchFamily="34" charset="0"/>
              </a:defRPr>
            </a:lvl1pPr>
            <a:lvl2pPr marL="517525" indent="-168275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800" b="1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87388" indent="-169863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600">
                <a:latin typeface="Century Gothic" panose="020B0502020202020204" pitchFamily="34" charset="0"/>
              </a:defRPr>
            </a:lvl3pPr>
            <a:lvl4pPr marL="866775" indent="-179388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400">
                <a:latin typeface="Century Gothic" panose="020B0502020202020204" pitchFamily="34" charset="0"/>
              </a:defRPr>
            </a:lvl4pPr>
            <a:lvl5pPr marL="1036638" indent="-169863">
              <a:lnSpc>
                <a:spcPct val="15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2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581AF7-14F2-A444-B73B-0A2E5A8968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074" y="1051047"/>
            <a:ext cx="5069272" cy="1028700"/>
          </a:xfrm>
        </p:spPr>
        <p:txBody>
          <a:bodyPr/>
          <a:lstStyle>
            <a:lvl1pPr>
              <a:lnSpc>
                <a:spcPct val="100000"/>
              </a:lnSpc>
              <a:defRPr sz="3600" i="1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136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E28652A-FBAA-440B-ADE4-BE4B57BA5E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1" y="482483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DC60153-C4A0-4ABD-BB96-7A6F62145B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0" y="2085975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4C08CF0-4515-4A31-9BA6-4B5F11104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7950" y="2085974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5823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6074" y="1054736"/>
            <a:ext cx="5069272" cy="1028700"/>
          </a:xfrm>
        </p:spPr>
        <p:txBody>
          <a:bodyPr/>
          <a:lstStyle>
            <a:lvl1pPr>
              <a:lnSpc>
                <a:spcPct val="100000"/>
              </a:lnSpc>
              <a:defRPr sz="3600" i="1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3CB26DEB-9258-F842-8984-237859FC8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34591" r="37010"/>
          <a:stretch/>
        </p:blipFill>
        <p:spPr>
          <a:xfrm>
            <a:off x="6277809" y="4087166"/>
            <a:ext cx="2331719" cy="2770834"/>
          </a:xfrm>
          <a:prstGeom prst="rect">
            <a:avLst/>
          </a:prstGeom>
          <a:noFill/>
        </p:spPr>
      </p:pic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85CAB737-5A33-3341-93BA-CB3E607FC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34591" r="37010"/>
          <a:stretch/>
        </p:blipFill>
        <p:spPr>
          <a:xfrm>
            <a:off x="6277809" y="1334822"/>
            <a:ext cx="2331719" cy="2770834"/>
          </a:xfrm>
          <a:prstGeom prst="rect">
            <a:avLst/>
          </a:prstGeom>
          <a:noFill/>
        </p:spPr>
      </p:pic>
      <p:pic>
        <p:nvPicPr>
          <p:cNvPr id="10" name="Picture Placeholder 4">
            <a:extLst>
              <a:ext uri="{FF2B5EF4-FFF2-40B4-BE49-F238E27FC236}">
                <a16:creationId xmlns:a16="http://schemas.microsoft.com/office/drawing/2014/main" id="{7E081F6A-6EBD-3D4A-9D66-E06E6CAC7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68147" r="37010"/>
          <a:stretch/>
        </p:blipFill>
        <p:spPr>
          <a:xfrm>
            <a:off x="6277809" y="0"/>
            <a:ext cx="2331719" cy="1349350"/>
          </a:xfrm>
          <a:prstGeom prst="rect">
            <a:avLst/>
          </a:prstGeom>
          <a:noFill/>
        </p:spPr>
      </p:pic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074639" y="0"/>
            <a:ext cx="5117361" cy="6858000"/>
          </a:xfrm>
          <a:custGeom>
            <a:avLst/>
            <a:gdLst>
              <a:gd name="connsiteX0" fmla="*/ 1551265 w 5117361"/>
              <a:gd name="connsiteY0" fmla="*/ 0 h 6858000"/>
              <a:gd name="connsiteX1" fmla="*/ 5117361 w 5117361"/>
              <a:gd name="connsiteY1" fmla="*/ 0 h 6858000"/>
              <a:gd name="connsiteX2" fmla="*/ 5117361 w 5117361"/>
              <a:gd name="connsiteY2" fmla="*/ 6858000 h 6858000"/>
              <a:gd name="connsiteX3" fmla="*/ 1551265 w 5117361"/>
              <a:gd name="connsiteY3" fmla="*/ 6858000 h 6858000"/>
              <a:gd name="connsiteX4" fmla="*/ 1496804 w 5117361"/>
              <a:gd name="connsiteY4" fmla="*/ 6810825 h 6858000"/>
              <a:gd name="connsiteX5" fmla="*/ 0 w 5117361"/>
              <a:gd name="connsiteY5" fmla="*/ 3429000 h 6858000"/>
              <a:gd name="connsiteX6" fmla="*/ 1496804 w 5117361"/>
              <a:gd name="connsiteY6" fmla="*/ 471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17361" h="6858000">
                <a:moveTo>
                  <a:pt x="1551265" y="0"/>
                </a:moveTo>
                <a:lnTo>
                  <a:pt x="5117361" y="0"/>
                </a:lnTo>
                <a:lnTo>
                  <a:pt x="5117361" y="6858000"/>
                </a:lnTo>
                <a:lnTo>
                  <a:pt x="1551265" y="6858000"/>
                </a:lnTo>
                <a:lnTo>
                  <a:pt x="1496804" y="6810825"/>
                </a:lnTo>
                <a:cubicBezTo>
                  <a:pt x="577286" y="5975085"/>
                  <a:pt x="0" y="4769459"/>
                  <a:pt x="0" y="3429000"/>
                </a:cubicBezTo>
                <a:cubicBezTo>
                  <a:pt x="0" y="2088542"/>
                  <a:pt x="577286" y="882916"/>
                  <a:pt x="1496804" y="4717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2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040835" y="-626165"/>
            <a:ext cx="8110330" cy="811033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90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700" y="2307034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07350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392073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740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-1797560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62471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277272" y="1629074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0392073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500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-1797560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62471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122502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380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596572" y="1554465"/>
            <a:ext cx="4126316" cy="412631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43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755598" y="2818757"/>
            <a:ext cx="1708219" cy="170821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057059" y="2818757"/>
            <a:ext cx="1708219" cy="170821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358520" y="2818757"/>
            <a:ext cx="1708219" cy="170821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659980" y="2818757"/>
            <a:ext cx="1708219" cy="170821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981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96572" y="1977275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5883284" y="1060173"/>
            <a:ext cx="7261609" cy="7261609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736930" y="1977275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877287" y="1977275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32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246506" y="2506570"/>
            <a:ext cx="2222106" cy="222210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729094" y="1554465"/>
            <a:ext cx="4126316" cy="412631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4610912" y="-340575"/>
            <a:ext cx="7916398" cy="7916396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854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D26AAE-1113-4B4E-915B-C360D35D8537}"/>
              </a:ext>
            </a:extLst>
          </p:cNvPr>
          <p:cNvSpPr/>
          <p:nvPr userDrawn="1"/>
        </p:nvSpPr>
        <p:spPr>
          <a:xfrm>
            <a:off x="712381" y="361507"/>
            <a:ext cx="2574516" cy="467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2675390" y="-529198"/>
            <a:ext cx="7916398" cy="7916396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034972" y="1355682"/>
            <a:ext cx="4126316" cy="412631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729093" y="606879"/>
            <a:ext cx="2305879" cy="230587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161288" y="3924922"/>
            <a:ext cx="2305879" cy="230587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26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AA7B7C-BCF4-4226-B195-CE771F438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0965C-DF07-4C6E-A6AB-EFDD09044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48200" y="2733276"/>
            <a:ext cx="6051135" cy="16764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/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39871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4697" y="2298794"/>
            <a:ext cx="4187371" cy="1783443"/>
          </a:xfrm>
        </p:spPr>
        <p:txBody>
          <a:bodyPr wrap="square" anchor="ctr" anchorCtr="0"/>
          <a:lstStyle>
            <a:lvl1pPr>
              <a:lnSpc>
                <a:spcPct val="100000"/>
              </a:lnSpc>
              <a:defRPr sz="4000" b="0" i="1" spc="0">
                <a:solidFill>
                  <a:schemeClr val="bg1"/>
                </a:solidFill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500097" y="1285773"/>
            <a:ext cx="4286454" cy="42864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49844E0-98A1-1D44-87EC-127C1B229E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99369" y="1285774"/>
            <a:ext cx="4370387" cy="4286453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</p:spPr>
        <p:txBody>
          <a:bodyPr anchor="ctr" anchorCtr="0">
            <a:normAutofit/>
          </a:bodyPr>
          <a:lstStyle>
            <a:lvl1pPr algn="ctr">
              <a:defRPr sz="1200"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DE407B3-75D2-4040-B9AF-F4547577D7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934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">
            <a:extLst>
              <a:ext uri="{FF2B5EF4-FFF2-40B4-BE49-F238E27FC236}">
                <a16:creationId xmlns:a16="http://schemas.microsoft.com/office/drawing/2014/main" id="{95BB23AD-A3FC-0744-B471-3A03C4FF9A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23095" r="27906" b="13962"/>
          <a:stretch/>
        </p:blipFill>
        <p:spPr>
          <a:xfrm>
            <a:off x="10284984" y="512060"/>
            <a:ext cx="2716679" cy="2666394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0882" y="2335945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chemeClr val="bg1"/>
                </a:solidFill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983440" y="1385926"/>
            <a:ext cx="3683482" cy="368348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998848" y="1385926"/>
            <a:ext cx="3683482" cy="368348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2C4BF51-F103-BB4C-82A3-C7636C643B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358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AAD6EEF9-E311-244B-B02A-B96F631DAC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32270" r="25074" b="731"/>
          <a:stretch/>
        </p:blipFill>
        <p:spPr>
          <a:xfrm rot="6494833">
            <a:off x="9161506" y="6011454"/>
            <a:ext cx="2169322" cy="217242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" name="Picture Placeholder 6">
            <a:extLst>
              <a:ext uri="{FF2B5EF4-FFF2-40B4-BE49-F238E27FC236}">
                <a16:creationId xmlns:a16="http://schemas.microsoft.com/office/drawing/2014/main" id="{85AF8291-D8AA-4E49-9676-7FAE8A997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5" t="8701" r="13093" b="66296"/>
          <a:stretch/>
        </p:blipFill>
        <p:spPr>
          <a:xfrm>
            <a:off x="4101399" y="354496"/>
            <a:ext cx="1714398" cy="171684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" name="Picture Placeholder 6">
            <a:extLst>
              <a:ext uri="{FF2B5EF4-FFF2-40B4-BE49-F238E27FC236}">
                <a16:creationId xmlns:a16="http://schemas.microsoft.com/office/drawing/2014/main" id="{9F89A836-C596-8C45-ACEE-24B7F5A51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2" t="13974" r="16054" b="35931"/>
          <a:stretch/>
        </p:blipFill>
        <p:spPr>
          <a:xfrm rot="5400000">
            <a:off x="7088050" y="-1544331"/>
            <a:ext cx="2612092" cy="261582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D8883EE-92E5-7F4D-8E79-60436087CB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5" r="20875"/>
          <a:stretch/>
        </p:blipFill>
        <p:spPr>
          <a:xfrm rot="2700000">
            <a:off x="-1290358" y="-1242955"/>
            <a:ext cx="3878838" cy="388437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" name="Picture Placeholder 6">
            <a:extLst>
              <a:ext uri="{FF2B5EF4-FFF2-40B4-BE49-F238E27FC236}">
                <a16:creationId xmlns:a16="http://schemas.microsoft.com/office/drawing/2014/main" id="{F1E3399B-E354-5A4A-B609-586F0639F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8" t="28178"/>
          <a:stretch/>
        </p:blipFill>
        <p:spPr>
          <a:xfrm rot="20179082">
            <a:off x="10124394" y="835410"/>
            <a:ext cx="3878838" cy="388438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2405E47-CBB6-F241-93BD-D007DDA97DD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33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6">
            <a:extLst>
              <a:ext uri="{FF2B5EF4-FFF2-40B4-BE49-F238E27FC236}">
                <a16:creationId xmlns:a16="http://schemas.microsoft.com/office/drawing/2014/main" id="{91D1851B-4A72-D147-AC0E-C10A50EF8D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9" t="25172" r="-1321" b="3006"/>
          <a:stretch/>
        </p:blipFill>
        <p:spPr>
          <a:xfrm rot="20179082">
            <a:off x="1663253" y="1709168"/>
            <a:ext cx="3878838" cy="388438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-2504116" y="1429305"/>
            <a:ext cx="3885470" cy="388547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2001636" y="1427057"/>
            <a:ext cx="3887718" cy="38877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meto Medium" panose="020B0704030203060203" pitchFamily="34" charset="0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26712" y="3141041"/>
            <a:ext cx="34061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800" b="0" i="1" u="none">
                <a:solidFill>
                  <a:srgbClr val="1E22AA"/>
                </a:solidFill>
                <a:latin typeface="Prometo Medium" panose="020B0704030203060203" pitchFamily="34" charset="0"/>
                <a:ea typeface="Prometo Medium" panose="020B0704030203060203" pitchFamily="34" charset="0"/>
                <a:cs typeface="Prometo Medium" panose="020B070403020306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611796" y="4299112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1" u="none" strike="noStrike" kern="1200" cap="none" spc="0" normalizeH="0" baseline="0" noProof="0">
                <a:ln>
                  <a:noFill/>
                </a:ln>
                <a:solidFill>
                  <a:srgbClr val="FF5959"/>
                </a:solidFill>
                <a:effectLst/>
                <a:uLnTx/>
                <a:uFillTx/>
                <a:latin typeface="Prometo Medium" panose="020B0704030203060203" pitchFamily="34" charset="0"/>
                <a:ea typeface="+mn-ea"/>
                <a:cs typeface="+mn-cs"/>
              </a:rPr>
              <a:t>“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E24E9FB1-80D9-E24B-8D32-3AB86CC50E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00544" y="1429305"/>
            <a:ext cx="3885470" cy="388547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F7053BB-1F93-3F4C-8EB7-1D03DFC395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09636" y="1427057"/>
            <a:ext cx="3970625" cy="38877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</p:spPr>
        <p:txBody>
          <a:bodyPr anchor="ctr" anchorCtr="0">
            <a:normAutofit/>
          </a:bodyPr>
          <a:lstStyle>
            <a:lvl1pPr algn="ctr">
              <a:defRPr sz="1200"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E317E60-2F1B-1449-9E9F-D294FD48D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346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48068" y="-1924878"/>
            <a:ext cx="10707756" cy="1070775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02517" y="238941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C32D32-93FB-254D-A4B4-CCBE9774EB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298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117702" y="-2038880"/>
            <a:ext cx="9089318" cy="90893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63324" y="2142277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5400">
                <a:solidFill>
                  <a:srgbClr val="FFFFFF"/>
                </a:solidFill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B3C2F39-DDC2-DF48-BED4-8C05FFE6DB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752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2139931" y="-529198"/>
            <a:ext cx="7916398" cy="7916396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846312" y="1129899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152190" y="1129899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458068" y="1129899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8763946" y="1129899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1846312" y="3753830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4152190" y="3753830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6458068" y="3753830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763946" y="3753830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32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579" y="4388424"/>
            <a:ext cx="9833429" cy="1028700"/>
          </a:xfrm>
        </p:spPr>
        <p:txBody>
          <a:bodyPr/>
          <a:lstStyle>
            <a:lvl1pPr>
              <a:lnSpc>
                <a:spcPct val="100000"/>
              </a:lnSpc>
              <a:defRPr sz="36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96571" y="1625593"/>
            <a:ext cx="2498351" cy="249835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846824" y="1625593"/>
            <a:ext cx="2498351" cy="249835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097077" y="1625593"/>
            <a:ext cx="2498351" cy="249835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679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66" y="2216418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00496" y="3429000"/>
            <a:ext cx="7191504" cy="3429000"/>
          </a:xfrm>
          <a:custGeom>
            <a:avLst/>
            <a:gdLst>
              <a:gd name="connsiteX0" fmla="*/ 4106744 w 7191504"/>
              <a:gd name="connsiteY0" fmla="*/ 0 h 3429000"/>
              <a:gd name="connsiteX1" fmla="*/ 7058515 w 7191504"/>
              <a:gd name="connsiteY1" fmla="*/ 1222664 h 3429000"/>
              <a:gd name="connsiteX2" fmla="*/ 7191504 w 7191504"/>
              <a:gd name="connsiteY2" fmla="*/ 1368988 h 3429000"/>
              <a:gd name="connsiteX3" fmla="*/ 7191504 w 7191504"/>
              <a:gd name="connsiteY3" fmla="*/ 3429000 h 3429000"/>
              <a:gd name="connsiteX4" fmla="*/ 0 w 7191504"/>
              <a:gd name="connsiteY4" fmla="*/ 3429000 h 3429000"/>
              <a:gd name="connsiteX5" fmla="*/ 17119 w 7191504"/>
              <a:gd name="connsiteY5" fmla="*/ 3333141 h 3429000"/>
              <a:gd name="connsiteX6" fmla="*/ 4106744 w 7191504"/>
              <a:gd name="connsiteY6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1504" h="3429000">
                <a:moveTo>
                  <a:pt x="4106744" y="0"/>
                </a:moveTo>
                <a:cubicBezTo>
                  <a:pt x="5259482" y="0"/>
                  <a:pt x="6303091" y="467240"/>
                  <a:pt x="7058515" y="1222664"/>
                </a:cubicBezTo>
                <a:lnTo>
                  <a:pt x="7191504" y="1368988"/>
                </a:lnTo>
                <a:lnTo>
                  <a:pt x="7191504" y="3429000"/>
                </a:lnTo>
                <a:lnTo>
                  <a:pt x="0" y="3429000"/>
                </a:lnTo>
                <a:lnTo>
                  <a:pt x="17119" y="3333141"/>
                </a:lnTo>
                <a:cubicBezTo>
                  <a:pt x="406370" y="1430921"/>
                  <a:pt x="2089452" y="0"/>
                  <a:pt x="4106744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264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328" y="2230840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96000" y="524535"/>
            <a:ext cx="1722783" cy="172278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2553237"/>
            <a:ext cx="1722783" cy="172278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096000" y="4581940"/>
            <a:ext cx="1722783" cy="172278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E28652A-FBAA-440B-ADE4-BE4B57BA5E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1" y="482483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DC60153-C4A0-4ABD-BB96-7A6F62145B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0" y="2085975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4C08CF0-4515-4A31-9BA6-4B5F11104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7950" y="2085974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988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478157" y="-188843"/>
            <a:ext cx="7235686" cy="723568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941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583" y="1171169"/>
            <a:ext cx="9833429" cy="1028700"/>
          </a:xfrm>
        </p:spPr>
        <p:txBody>
          <a:bodyPr/>
          <a:lstStyle>
            <a:lvl1pPr>
              <a:defRPr sz="32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96571" y="2318838"/>
            <a:ext cx="2273064" cy="227306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959468" y="2318838"/>
            <a:ext cx="2273064" cy="227306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322365" y="2318838"/>
            <a:ext cx="2273064" cy="227306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958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239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6134793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6057207" y="0"/>
            <a:ext cx="6134793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355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329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-412387"/>
            <a:ext cx="5359399" cy="9161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02" y="1633719"/>
            <a:ext cx="2064897" cy="4209756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368800" y="2171700"/>
            <a:ext cx="1790700" cy="31623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848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997" y="465318"/>
            <a:ext cx="2915798" cy="5944509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796591" y="1211482"/>
            <a:ext cx="2528610" cy="446541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7641391" y="1211482"/>
            <a:ext cx="2528610" cy="446541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918893" y="1211482"/>
            <a:ext cx="2528610" cy="446541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736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23" y="-7716539"/>
            <a:ext cx="2935516" cy="22532368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683531" y="2389412"/>
            <a:ext cx="1829708" cy="2286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827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6875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64" y="1551026"/>
            <a:ext cx="5189635" cy="4363312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884154" y="1805212"/>
            <a:ext cx="4809245" cy="2703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262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240" y="1277828"/>
            <a:ext cx="7470157" cy="4386036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200072" y="1602012"/>
            <a:ext cx="5641445" cy="353711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C6E2F5-516F-A44D-B464-9D7A0957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51797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454" y="913305"/>
            <a:ext cx="5343632" cy="7508718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553954" y="1690912"/>
            <a:ext cx="4453646" cy="59417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AC0103-C813-EA42-943D-A7EB9354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7191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7A2042-B5F2-4FEF-A527-6289C95393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324" y="482483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C41A2-7EB3-438C-A345-77D58413DF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2323" y="838200"/>
            <a:ext cx="6324777" cy="3651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accent3"/>
                </a:solidFill>
              </a:defRPr>
            </a:lvl1pPr>
          </a:lstStyle>
          <a:p>
            <a:r>
              <a:rPr lang="en-US">
                <a:solidFill>
                  <a:srgbClr val="CB915F"/>
                </a:solidFill>
              </a:rPr>
              <a:t>Slide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799FA4-5449-4C65-8909-B05DC7AEC2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0" y="2085975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B9E306B-62FD-41CB-8E83-0812C2025A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7950" y="2085974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7549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39" y="1106866"/>
            <a:ext cx="2408238" cy="49097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61" y="1106866"/>
            <a:ext cx="2408238" cy="49097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683" y="1106866"/>
            <a:ext cx="2408238" cy="4909739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098854" y="171665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7690919" y="171665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0290984" y="171665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E815C3-EA89-EF43-83E5-6BC3E05D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38505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23434" y="0"/>
            <a:ext cx="4023933" cy="6858000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839" y="1271626"/>
            <a:ext cx="2408238" cy="49097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083" y="1271626"/>
            <a:ext cx="2408238" cy="4909739"/>
          </a:xfrm>
          <a:prstGeom prst="rect">
            <a:avLst/>
          </a:prstGeom>
        </p:spPr>
      </p:pic>
      <p:sp>
        <p:nvSpPr>
          <p:cNvPr id="16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-411681" y="188141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2188384" y="188141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101771" y="1171169"/>
            <a:ext cx="5401129" cy="1028700"/>
          </a:xfrm>
        </p:spPr>
        <p:txBody>
          <a:bodyPr/>
          <a:lstStyle>
            <a:lvl1pPr>
              <a:lnSpc>
                <a:spcPct val="100000"/>
              </a:lnSpc>
              <a:defRPr sz="32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11328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44619" y="3316697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7195619" y="2313211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833919" y="136052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0473840" y="40511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9959945" y="391031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6056893" y="-24302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81C6300-5826-004E-AE7F-E062A3C4E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41547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21">
            <a:extLst>
              <a:ext uri="{FF2B5EF4-FFF2-40B4-BE49-F238E27FC236}">
                <a16:creationId xmlns:a16="http://schemas.microsoft.com/office/drawing/2014/main" id="{BD80ABFB-92CE-9A48-ABAC-163856957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D354AA-690E-A840-BB35-89E92223E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583" y="1171169"/>
            <a:ext cx="9833429" cy="1028700"/>
          </a:xfrm>
        </p:spPr>
        <p:txBody>
          <a:bodyPr/>
          <a:lstStyle>
            <a:lvl1pPr>
              <a:defRPr sz="36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71777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ar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70EEFE6-077D-DB49-B778-FA66FF929D72}"/>
              </a:ext>
            </a:extLst>
          </p:cNvPr>
          <p:cNvSpPr txBox="1">
            <a:spLocks/>
          </p:cNvSpPr>
          <p:nvPr userDrawn="1"/>
        </p:nvSpPr>
        <p:spPr>
          <a:xfrm>
            <a:off x="-30480" y="171574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C93C3FC2-A4B2-9C46-A3E4-9593F824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090" y="6518261"/>
            <a:ext cx="1259840" cy="34802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45B2844-9C59-4F4A-A23F-C56225ED1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778" y="1749287"/>
            <a:ext cx="10601990" cy="47310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92172F-024B-A640-80DA-4146BE8305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993" y="595889"/>
            <a:ext cx="8631607" cy="83181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text. Limit titles to 2 lines. Longer descriptions should be placed below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B57C602-E421-454F-B361-24B062289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17" y="221360"/>
            <a:ext cx="8143831" cy="348027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575BDC-DCC0-0F4C-B05B-1A0947968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56320"/>
            <a:ext cx="12192000" cy="120725"/>
          </a:xfrm>
          <a:prstGeom prst="rect">
            <a:avLst/>
          </a:prstGeom>
          <a:gradFill>
            <a:gsLst>
              <a:gs pos="50000">
                <a:srgbClr val="498A95"/>
              </a:gs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B202EE-11BA-DB47-BC89-95F17B7C3E02}"/>
              </a:ext>
            </a:extLst>
          </p:cNvPr>
          <p:cNvGrpSpPr/>
          <p:nvPr userDrawn="1"/>
        </p:nvGrpSpPr>
        <p:grpSpPr>
          <a:xfrm>
            <a:off x="9620161" y="96218"/>
            <a:ext cx="2571839" cy="613973"/>
            <a:chOff x="9620161" y="96218"/>
            <a:chExt cx="2571839" cy="61397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76D5605-09A1-B441-85AE-B2A9A6489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9620161" y="96218"/>
              <a:ext cx="2571839" cy="613973"/>
              <a:chOff x="9620161" y="96218"/>
              <a:chExt cx="2571839" cy="613973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4CFD749-9A51-B540-8385-13D6D909A0A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620161" y="710191"/>
                <a:ext cx="2571839" cy="0"/>
              </a:xfrm>
              <a:prstGeom prst="straightConnector1">
                <a:avLst/>
              </a:prstGeom>
              <a:ln w="34925" cap="rnd">
                <a:solidFill>
                  <a:schemeClr val="accent3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Graphic 16" descr="U.S. Department of Health and Human Services">
                <a:extLst>
                  <a:ext uri="{FF2B5EF4-FFF2-40B4-BE49-F238E27FC236}">
                    <a16:creationId xmlns:a16="http://schemas.microsoft.com/office/drawing/2014/main" id="{F19E28AF-23F3-214C-B2B6-1F3AD588A63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501949" y="96218"/>
                <a:ext cx="505811" cy="505811"/>
              </a:xfrm>
              <a:prstGeom prst="rect">
                <a:avLst/>
              </a:prstGeom>
            </p:spPr>
          </p:pic>
        </p:grp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E62FE9A-FA76-1541-A6DD-26CF30C6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02892" y="139107"/>
              <a:ext cx="1572125" cy="414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179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A59A-9CB6-4EF8-84D5-BB0533F5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0"/>
            <a:ext cx="5373466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7A2042-B5F2-4FEF-A527-6289C95393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41530" y="2993272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C41A2-7EB3-438C-A345-77D58413DF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41529" y="3348989"/>
            <a:ext cx="6324777" cy="3651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</a:defRPr>
            </a:lvl1pPr>
          </a:lstStyle>
          <a:p>
            <a:r>
              <a:rPr lang="en-US">
                <a:solidFill>
                  <a:srgbClr val="CB915F"/>
                </a:solidFill>
              </a:rPr>
              <a:t>Slide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8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A59A-9CB6-4EF8-84D5-BB0533F5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0"/>
            <a:ext cx="5373466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7A2042-B5F2-4FEF-A527-6289C95393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41530" y="3318012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13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4FE1-2FD9-4C0A-A490-041910F4A0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1" y="482483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17300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No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2E24573-E6A7-449C-9DAF-2604FE66E5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1" y="482483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47456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image" Target="../media/image9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image" Target="../media/image8.sv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image" Target="../media/image7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756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6FA0222-D974-4942-B426-D99A124E1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887C3B-057F-4D1D-8672-DA58E661878F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51657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1657F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31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751" r:id="rId9"/>
    <p:sldLayoutId id="214748375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4699" y="1153918"/>
            <a:ext cx="9833429" cy="1028700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54699" y="2343436"/>
            <a:ext cx="9833429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Write here subtitle</a:t>
            </a:r>
          </a:p>
          <a:p>
            <a:pPr lvl="1"/>
            <a:r>
              <a:rPr lang="en-US"/>
              <a:t>WRITE HERE SUBTITLE</a:t>
            </a:r>
          </a:p>
          <a:p>
            <a:pPr lvl="1"/>
            <a:endParaRPr lang="en-US"/>
          </a:p>
          <a:p>
            <a:pPr lvl="2"/>
            <a:r>
              <a:rPr lang="en-US"/>
              <a:t>Write here text</a:t>
            </a:r>
          </a:p>
          <a:p>
            <a:pPr lvl="3"/>
            <a:r>
              <a:rPr lang="en-US"/>
              <a:t>Write here text</a:t>
            </a:r>
          </a:p>
          <a:p>
            <a:pPr lvl="4"/>
            <a:r>
              <a:rPr lang="en-US"/>
              <a:t>Write here text 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300FABB-9451-EB4B-91D3-6C411B253FF0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11685" y="6342862"/>
            <a:ext cx="1263921" cy="321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7E0D22-2493-E340-B5DB-BBD25A20878A}"/>
              </a:ext>
            </a:extLst>
          </p:cNvPr>
          <p:cNvPicPr>
            <a:picLocks noChangeAspect="1"/>
          </p:cNvPicPr>
          <p:nvPr userDrawn="1"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112" y="6428598"/>
            <a:ext cx="994945" cy="1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9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  <p:sldLayoutId id="2147483717" r:id="rId36"/>
    <p:sldLayoutId id="2147483718" r:id="rId37"/>
    <p:sldLayoutId id="2147483719" r:id="rId38"/>
    <p:sldLayoutId id="2147483720" r:id="rId39"/>
    <p:sldLayoutId id="2147483721" r:id="rId40"/>
    <p:sldLayoutId id="2147483722" r:id="rId41"/>
    <p:sldLayoutId id="2147483723" r:id="rId42"/>
  </p:sldLayoutIdLst>
  <p:hf hdr="0" ftr="0"/>
  <p:txStyles>
    <p:titleStyle>
      <a:lvl1pPr algn="l" defTabSz="914318" rtl="0" eaLnBrk="1" latinLnBrk="0" hangingPunct="1">
        <a:lnSpc>
          <a:spcPct val="75000"/>
        </a:lnSpc>
        <a:spcBef>
          <a:spcPct val="0"/>
        </a:spcBef>
        <a:buNone/>
        <a:defRPr sz="3600" b="0" i="1" kern="1200" spc="0" baseline="0">
          <a:solidFill>
            <a:srgbClr val="1E22AA"/>
          </a:solidFill>
          <a:latin typeface="Prometo Medium" panose="020B0704030203060203" pitchFamily="34" charset="0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rgbClr val="FF5A5A"/>
          </a:solidFill>
          <a:latin typeface="Century Gothic" panose="020B0502020202020204" pitchFamily="34" charset="0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b="0" i="0" kern="1200">
          <a:solidFill>
            <a:schemeClr val="tx1">
              <a:alpha val="70000"/>
            </a:schemeClr>
          </a:solidFill>
          <a:latin typeface="Century Gothic" panose="020B0502020202020204" pitchFamily="34" charset="0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b="0" i="0" kern="1200" baseline="0">
          <a:solidFill>
            <a:schemeClr val="tx1">
              <a:alpha val="50000"/>
            </a:schemeClr>
          </a:solidFill>
          <a:latin typeface="Century Gothic" panose="020B0502020202020204" pitchFamily="34" charset="0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9" pos="7200">
          <p15:clr>
            <a:srgbClr val="F26B43"/>
          </p15:clr>
        </p15:guide>
        <p15:guide id="48" pos="1005">
          <p15:clr>
            <a:srgbClr val="F26B43"/>
          </p15:clr>
        </p15:guide>
        <p15:guide id="51" orient="horz" pos="100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6F8856E-AA0A-4A78-AE91-1AAD5709A24E}"/>
              </a:ext>
            </a:extLst>
          </p:cNvPr>
          <p:cNvSpPr/>
          <p:nvPr/>
        </p:nvSpPr>
        <p:spPr>
          <a:xfrm>
            <a:off x="3420657" y="836479"/>
            <a:ext cx="5268204" cy="304281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0FD2FB-A6DA-4BB1-8DB6-3EA17B3572BC}"/>
              </a:ext>
            </a:extLst>
          </p:cNvPr>
          <p:cNvSpPr/>
          <p:nvPr/>
        </p:nvSpPr>
        <p:spPr>
          <a:xfrm>
            <a:off x="3420658" y="4041814"/>
            <a:ext cx="5268204" cy="135835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CFB69F-E5B3-4538-871A-E2D6CCE91895}"/>
              </a:ext>
            </a:extLst>
          </p:cNvPr>
          <p:cNvSpPr/>
          <p:nvPr/>
        </p:nvSpPr>
        <p:spPr>
          <a:xfrm>
            <a:off x="8840192" y="847985"/>
            <a:ext cx="2891834" cy="48935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E75532-AF2A-4F0B-9D17-C9A0EDD2B98A}"/>
              </a:ext>
            </a:extLst>
          </p:cNvPr>
          <p:cNvSpPr/>
          <p:nvPr/>
        </p:nvSpPr>
        <p:spPr>
          <a:xfrm>
            <a:off x="437527" y="3320685"/>
            <a:ext cx="2835658" cy="31713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9F8267-D07F-44C3-86F1-77BBBA65AC18}"/>
              </a:ext>
            </a:extLst>
          </p:cNvPr>
          <p:cNvSpPr/>
          <p:nvPr/>
        </p:nvSpPr>
        <p:spPr>
          <a:xfrm>
            <a:off x="437527" y="847986"/>
            <a:ext cx="2826666" cy="233301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C412DA-C8EA-4AE7-A5C7-6A028D036207}"/>
              </a:ext>
            </a:extLst>
          </p:cNvPr>
          <p:cNvSpPr/>
          <p:nvPr/>
        </p:nvSpPr>
        <p:spPr>
          <a:xfrm>
            <a:off x="617355" y="2097270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708498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>
                <a:solidFill>
                  <a:schemeClr val="bg1"/>
                </a:solidFill>
                <a:latin typeface="Arial" panose="020B0604020202020204"/>
              </a:rPr>
              <a:t>Gaps in Care &amp; Information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884702-111B-4453-BB97-E1ABF91AB052}"/>
              </a:ext>
            </a:extLst>
          </p:cNvPr>
          <p:cNvSpPr/>
          <p:nvPr/>
        </p:nvSpPr>
        <p:spPr>
          <a:xfrm>
            <a:off x="617355" y="3472039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 dirty="0">
                <a:solidFill>
                  <a:prstClr val="white"/>
                </a:solidFill>
                <a:latin typeface="Arial" panose="020B0604020202020204"/>
              </a:rPr>
              <a:t>Coverage Requirements Discovery STU2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3B8BEF-7B5E-43F5-A6A3-A1940D18BE2B}"/>
              </a:ext>
            </a:extLst>
          </p:cNvPr>
          <p:cNvSpPr/>
          <p:nvPr/>
        </p:nvSpPr>
        <p:spPr>
          <a:xfrm>
            <a:off x="9118282" y="4768418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A24C0F"/>
          </a:solidFill>
          <a:ln w="38100">
            <a:noFill/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Performing Laboratory Reporting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F2F595-D737-464E-BAC5-48FE044FD5C4}"/>
              </a:ext>
            </a:extLst>
          </p:cNvPr>
          <p:cNvSpPr/>
          <p:nvPr/>
        </p:nvSpPr>
        <p:spPr>
          <a:xfrm>
            <a:off x="617355" y="1106202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Data Exchange for Quality Measures STU2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8956D9-B010-45C2-99BF-19F1812973FB}"/>
              </a:ext>
            </a:extLst>
          </p:cNvPr>
          <p:cNvSpPr/>
          <p:nvPr/>
        </p:nvSpPr>
        <p:spPr>
          <a:xfrm>
            <a:off x="617355" y="5421616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Prior-Authorization Support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C15700-E44C-4B07-96E1-564069D394D4}"/>
              </a:ext>
            </a:extLst>
          </p:cNvPr>
          <p:cNvSpPr/>
          <p:nvPr/>
        </p:nvSpPr>
        <p:spPr>
          <a:xfrm>
            <a:off x="3773139" y="4171113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>
                <a:solidFill>
                  <a:schemeClr val="bg1"/>
                </a:solidFill>
                <a:latin typeface="Arial" panose="020B0604020202020204"/>
              </a:rPr>
              <a:t>Risk Based Contract Member Identification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FB3CEF4-A90B-47D4-951B-C8033C64E2FD}"/>
              </a:ext>
            </a:extLst>
          </p:cNvPr>
          <p:cNvSpPr/>
          <p:nvPr/>
        </p:nvSpPr>
        <p:spPr>
          <a:xfrm>
            <a:off x="9118282" y="2874360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Notifications</a:t>
            </a:r>
          </a:p>
        </p:txBody>
      </p:sp>
      <p:sp>
        <p:nvSpPr>
          <p:cNvPr id="21" name="Rectangle: Rounded Corners 27">
            <a:extLst>
              <a:ext uri="{FF2B5EF4-FFF2-40B4-BE49-F238E27FC236}">
                <a16:creationId xmlns:a16="http://schemas.microsoft.com/office/drawing/2014/main" id="{5AE10EEA-395A-43E4-9D79-47C330135C32}"/>
              </a:ext>
            </a:extLst>
          </p:cNvPr>
          <p:cNvSpPr/>
          <p:nvPr/>
        </p:nvSpPr>
        <p:spPr>
          <a:xfrm>
            <a:off x="6124001" y="2874360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EFB47F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  <a:latin typeface="Arial" panose="020B0604020202020204"/>
              </a:rPr>
              <a:t>Patient Cost Transparency</a:t>
            </a:r>
          </a:p>
        </p:txBody>
      </p:sp>
      <p:sp>
        <p:nvSpPr>
          <p:cNvPr id="22" name="Rectangle: Rounded Corners 30">
            <a:extLst>
              <a:ext uri="{FF2B5EF4-FFF2-40B4-BE49-F238E27FC236}">
                <a16:creationId xmlns:a16="http://schemas.microsoft.com/office/drawing/2014/main" id="{D8C06283-780A-4524-9C01-191FE50CA66C}"/>
              </a:ext>
            </a:extLst>
          </p:cNvPr>
          <p:cNvSpPr/>
          <p:nvPr/>
        </p:nvSpPr>
        <p:spPr>
          <a:xfrm>
            <a:off x="6117256" y="4171113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FDC089"/>
          </a:solidFill>
          <a:ln w="38100">
            <a:noFill/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dirty="0">
                <a:solidFill>
                  <a:schemeClr val="tx1"/>
                </a:solidFill>
                <a:latin typeface="Arial" panose="020B0604020202020204"/>
              </a:rPr>
              <a:t>Risk Based Coding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7CC5632-115E-4DD6-84B0-35651FFEEAB3}"/>
              </a:ext>
            </a:extLst>
          </p:cNvPr>
          <p:cNvSpPr/>
          <p:nvPr/>
        </p:nvSpPr>
        <p:spPr>
          <a:xfrm>
            <a:off x="6124001" y="989245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Payer Data </a:t>
            </a:r>
          </a:p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Exchange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382CB85-83B0-4395-9F4C-2F4648B7A727}"/>
              </a:ext>
            </a:extLst>
          </p:cNvPr>
          <p:cNvSpPr txBox="1">
            <a:spLocks/>
          </p:cNvSpPr>
          <p:nvPr/>
        </p:nvSpPr>
        <p:spPr>
          <a:xfrm>
            <a:off x="6096000" y="252548"/>
            <a:ext cx="5750258" cy="43892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Use Case Focus Areas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3F2B492-A19B-4EA5-BBDF-983B6AB1A3FE}"/>
              </a:ext>
            </a:extLst>
          </p:cNvPr>
          <p:cNvSpPr/>
          <p:nvPr/>
        </p:nvSpPr>
        <p:spPr>
          <a:xfrm>
            <a:off x="9118282" y="3821572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A24C0F"/>
          </a:solidFill>
          <a:ln w="38100">
            <a:noFill/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Patient Data Exchange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066B5D0-D68B-44C6-9975-FCA8937B6B74}"/>
              </a:ext>
            </a:extLst>
          </p:cNvPr>
          <p:cNvSpPr/>
          <p:nvPr/>
        </p:nvSpPr>
        <p:spPr>
          <a:xfrm>
            <a:off x="3773139" y="2875762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 dirty="0">
                <a:solidFill>
                  <a:prstClr val="white"/>
                </a:solidFill>
                <a:latin typeface="Arial" panose="020B0604020202020204"/>
              </a:rPr>
              <a:t>Payer Coverage Decision Exchange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E306C67-D42B-42B5-A3FB-3CADD012DED8}"/>
              </a:ext>
            </a:extLst>
          </p:cNvPr>
          <p:cNvSpPr/>
          <p:nvPr/>
        </p:nvSpPr>
        <p:spPr>
          <a:xfrm>
            <a:off x="3773139" y="989245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798EA3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Clinical Data </a:t>
            </a:r>
          </a:p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Exchange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2881807-6A4B-4226-93A0-BA69F01D1AA1}"/>
              </a:ext>
            </a:extLst>
          </p:cNvPr>
          <p:cNvSpPr/>
          <p:nvPr/>
        </p:nvSpPr>
        <p:spPr>
          <a:xfrm>
            <a:off x="6124001" y="1927148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Payer Data Exchange: Directory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96E5A71-5861-4747-8F04-0051AC7C4E5D}"/>
              </a:ext>
            </a:extLst>
          </p:cNvPr>
          <p:cNvSpPr/>
          <p:nvPr/>
        </p:nvSpPr>
        <p:spPr>
          <a:xfrm>
            <a:off x="3773139" y="1927148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13941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 dirty="0">
                <a:solidFill>
                  <a:prstClr val="white"/>
                </a:solidFill>
                <a:latin typeface="Arial" panose="020B0604020202020204"/>
              </a:rPr>
              <a:t>Payer Data Exchange: Formulary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FD40D-0C39-4466-9189-DB6800EB25EE}"/>
              </a:ext>
            </a:extLst>
          </p:cNvPr>
          <p:cNvSpPr txBox="1"/>
          <p:nvPr/>
        </p:nvSpPr>
        <p:spPr>
          <a:xfrm>
            <a:off x="2785082" y="847987"/>
            <a:ext cx="430887" cy="2333009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>
                <a:solidFill>
                  <a:schemeClr val="tx2"/>
                </a:solidFill>
              </a:rPr>
              <a:t>Quality Improvement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6E08B9-A7BC-4A8D-893D-045770F1C8C6}"/>
              </a:ext>
            </a:extLst>
          </p:cNvPr>
          <p:cNvSpPr txBox="1"/>
          <p:nvPr/>
        </p:nvSpPr>
        <p:spPr>
          <a:xfrm>
            <a:off x="11281683" y="847985"/>
            <a:ext cx="430887" cy="489359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Clinical Data Exchange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0DF45A-5C64-4428-A345-62D0910CC2DE}"/>
              </a:ext>
            </a:extLst>
          </p:cNvPr>
          <p:cNvSpPr txBox="1"/>
          <p:nvPr/>
        </p:nvSpPr>
        <p:spPr>
          <a:xfrm>
            <a:off x="2785082" y="3384986"/>
            <a:ext cx="430887" cy="310700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</a:rPr>
              <a:t>Coverage / Burden Reduction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8BEA76-38BF-48D2-96DE-ED8CD3A1B992}"/>
              </a:ext>
            </a:extLst>
          </p:cNvPr>
          <p:cNvSpPr txBox="1"/>
          <p:nvPr/>
        </p:nvSpPr>
        <p:spPr>
          <a:xfrm rot="16200000">
            <a:off x="5778902" y="2986917"/>
            <a:ext cx="430887" cy="444241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>
                <a:solidFill>
                  <a:schemeClr val="tx2"/>
                </a:solidFill>
              </a:rPr>
              <a:t>Process Improvement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F7EFF5B-FB00-44EC-A508-D5B31355E20E}"/>
              </a:ext>
            </a:extLst>
          </p:cNvPr>
          <p:cNvSpPr/>
          <p:nvPr/>
        </p:nvSpPr>
        <p:spPr>
          <a:xfrm>
            <a:off x="9118282" y="989245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Payer Data </a:t>
            </a:r>
          </a:p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Exchange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112ACD-E1EB-44E9-88B1-604B1C3E3F40}"/>
              </a:ext>
            </a:extLst>
          </p:cNvPr>
          <p:cNvSpPr txBox="1"/>
          <p:nvPr/>
        </p:nvSpPr>
        <p:spPr>
          <a:xfrm>
            <a:off x="8261433" y="853322"/>
            <a:ext cx="430887" cy="302597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>
                <a:solidFill>
                  <a:schemeClr val="tx2"/>
                </a:solidFill>
              </a:rPr>
              <a:t>Member Access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0ED7C79-5FC9-493D-98FA-A69D579845F4}"/>
              </a:ext>
            </a:extLst>
          </p:cNvPr>
          <p:cNvSpPr/>
          <p:nvPr/>
        </p:nvSpPr>
        <p:spPr>
          <a:xfrm>
            <a:off x="9118282" y="1927148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798EA3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Clinical Data </a:t>
            </a:r>
          </a:p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Exchange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398B76D-7180-44F4-9C13-2AE7CE9D6684}"/>
              </a:ext>
            </a:extLst>
          </p:cNvPr>
          <p:cNvSpPr/>
          <p:nvPr/>
        </p:nvSpPr>
        <p:spPr>
          <a:xfrm>
            <a:off x="617355" y="4456563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Documentation Templates and Rules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2FED9EF-282A-4103-8332-D2D777B025A1}"/>
              </a:ext>
            </a:extLst>
          </p:cNvPr>
          <p:cNvSpPr/>
          <p:nvPr/>
        </p:nvSpPr>
        <p:spPr>
          <a:xfrm>
            <a:off x="5904387" y="5646481"/>
            <a:ext cx="478624" cy="201168"/>
          </a:xfrm>
          <a:prstGeom prst="roundRect">
            <a:avLst/>
          </a:prstGeom>
          <a:solidFill>
            <a:srgbClr val="313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A31C224-3398-49E1-B3E3-77CF13200CC7}"/>
              </a:ext>
            </a:extLst>
          </p:cNvPr>
          <p:cNvSpPr/>
          <p:nvPr/>
        </p:nvSpPr>
        <p:spPr>
          <a:xfrm>
            <a:off x="5904386" y="6453572"/>
            <a:ext cx="470852" cy="201473"/>
          </a:xfrm>
          <a:prstGeom prst="roundRect">
            <a:avLst/>
          </a:prstGeom>
          <a:solidFill>
            <a:srgbClr val="A24C0F"/>
          </a:solidFill>
          <a:ln w="38100">
            <a:noFill/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300" b="1" kern="12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7637809-E762-44BC-8D7A-7009A77E9177}"/>
              </a:ext>
            </a:extLst>
          </p:cNvPr>
          <p:cNvSpPr/>
          <p:nvPr/>
        </p:nvSpPr>
        <p:spPr>
          <a:xfrm>
            <a:off x="5904386" y="6195072"/>
            <a:ext cx="478624" cy="201474"/>
          </a:xfrm>
          <a:prstGeom prst="roundRect">
            <a:avLst/>
          </a:prstGeom>
          <a:solidFill>
            <a:srgbClr val="EFB47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15A0413-9D6C-4BB3-A2F5-F5E65F8A33F1}"/>
              </a:ext>
            </a:extLst>
          </p:cNvPr>
          <p:cNvSpPr/>
          <p:nvPr/>
        </p:nvSpPr>
        <p:spPr>
          <a:xfrm>
            <a:off x="5904386" y="5915307"/>
            <a:ext cx="478624" cy="201474"/>
          </a:xfrm>
          <a:prstGeom prst="roundRect">
            <a:avLst/>
          </a:prstGeom>
          <a:solidFill>
            <a:srgbClr val="7C8EA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B64ADD-E57F-40B0-BE1E-A6DD9DF501CA}"/>
              </a:ext>
            </a:extLst>
          </p:cNvPr>
          <p:cNvSpPr txBox="1"/>
          <p:nvPr/>
        </p:nvSpPr>
        <p:spPr>
          <a:xfrm>
            <a:off x="6395094" y="5620814"/>
            <a:ext cx="1063582" cy="24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  <a:defRPr/>
            </a:pPr>
            <a:r>
              <a:rPr lang="en-US" sz="1050" b="1">
                <a:solidFill>
                  <a:srgbClr val="474749"/>
                </a:solidFill>
              </a:rPr>
              <a:t>Published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714339-51FA-409D-867F-93C873B31C18}"/>
              </a:ext>
            </a:extLst>
          </p:cNvPr>
          <p:cNvSpPr txBox="1"/>
          <p:nvPr/>
        </p:nvSpPr>
        <p:spPr>
          <a:xfrm>
            <a:off x="6395094" y="5888626"/>
            <a:ext cx="1063582" cy="24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300"/>
              </a:lnSpc>
              <a:buClrTx/>
              <a:defRPr/>
            </a:pPr>
            <a:r>
              <a:rPr lang="en-US" sz="1050" b="1">
                <a:solidFill>
                  <a:srgbClr val="474749"/>
                </a:solidFill>
              </a:rPr>
              <a:t>Balloting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E36269-6C9E-49AA-B292-76EDEE3E0116}"/>
              </a:ext>
            </a:extLst>
          </p:cNvPr>
          <p:cNvSpPr txBox="1"/>
          <p:nvPr/>
        </p:nvSpPr>
        <p:spPr>
          <a:xfrm>
            <a:off x="6395094" y="6381490"/>
            <a:ext cx="1063582" cy="24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300"/>
              </a:lnSpc>
              <a:buClrTx/>
              <a:defRPr/>
            </a:pPr>
            <a:r>
              <a:rPr lang="en-US" sz="1050" b="1">
                <a:solidFill>
                  <a:srgbClr val="474749"/>
                </a:solidFill>
              </a:rPr>
              <a:t>Future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538EB9-F8B0-4272-A6F9-4C0EF7327FD0}"/>
              </a:ext>
            </a:extLst>
          </p:cNvPr>
          <p:cNvGrpSpPr/>
          <p:nvPr/>
        </p:nvGrpSpPr>
        <p:grpSpPr>
          <a:xfrm>
            <a:off x="4030713" y="5616771"/>
            <a:ext cx="1729972" cy="1107301"/>
            <a:chOff x="3763179" y="5556099"/>
            <a:chExt cx="1729972" cy="110730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A2DB4F-6159-4C7B-868F-523C5BA0A289}"/>
                </a:ext>
              </a:extLst>
            </p:cNvPr>
            <p:cNvSpPr/>
            <p:nvPr/>
          </p:nvSpPr>
          <p:spPr>
            <a:xfrm>
              <a:off x="3763179" y="5713059"/>
              <a:ext cx="1589412" cy="95034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rgbClr val="47474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Use Case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rgbClr val="47474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HL7 Standards Progress</a:t>
              </a:r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27BD78F1-C3AD-45E9-9E14-C73194905A4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488323" y="5556099"/>
              <a:ext cx="4828" cy="1093194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3D8EA5B-B85F-461D-9F15-91DCD7D25BAC}"/>
              </a:ext>
            </a:extLst>
          </p:cNvPr>
          <p:cNvSpPr txBox="1"/>
          <p:nvPr/>
        </p:nvSpPr>
        <p:spPr>
          <a:xfrm>
            <a:off x="6407177" y="6164529"/>
            <a:ext cx="1063582" cy="24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300"/>
              </a:lnSpc>
              <a:buClrTx/>
              <a:defRPr/>
            </a:pPr>
            <a:r>
              <a:rPr lang="en-US" sz="1050" b="1">
                <a:solidFill>
                  <a:srgbClr val="474749"/>
                </a:solidFill>
              </a:rPr>
              <a:t>Build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B33D16-BD19-4E58-98FB-E441626A4485}"/>
              </a:ext>
            </a:extLst>
          </p:cNvPr>
          <p:cNvSpPr txBox="1"/>
          <p:nvPr/>
        </p:nvSpPr>
        <p:spPr>
          <a:xfrm>
            <a:off x="7998298" y="6096168"/>
            <a:ext cx="2434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Aligned with specific ONC or CMS rule or proposed rule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8673BF9-7BC4-4F21-A80F-3501F185721E}"/>
              </a:ext>
            </a:extLst>
          </p:cNvPr>
          <p:cNvSpPr/>
          <p:nvPr/>
        </p:nvSpPr>
        <p:spPr>
          <a:xfrm>
            <a:off x="7441097" y="6119909"/>
            <a:ext cx="478624" cy="45429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62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E28FDEBD-855A-4E7B-A4A5-BC6D4ECF9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8231" y="2765502"/>
            <a:ext cx="1562412" cy="103674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6927C-C5C0-4E7F-BC21-8849BC202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 dirty="0">
                <a:latin typeface="+mn-lt"/>
                <a:ea typeface="+mn-ea"/>
                <a:cs typeface="+mn-cs"/>
              </a:rPr>
              <a:t>Clinical </a:t>
            </a:r>
            <a:r>
              <a:rPr lang="en-US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</a:t>
            </a:r>
            <a:r>
              <a:rPr lang="en-US" kern="1200" dirty="0">
                <a:latin typeface="+mn-lt"/>
                <a:ea typeface="+mn-ea"/>
                <a:cs typeface="+mn-cs"/>
              </a:rPr>
              <a:t> Exchange (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CDex</a:t>
            </a:r>
            <a:r>
              <a:rPr lang="en-US" kern="1200" dirty="0"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05C39ED8-BF5D-4AA8-9897-7B41A9744B37}"/>
              </a:ext>
            </a:extLst>
          </p:cNvPr>
          <p:cNvSpPr/>
          <p:nvPr/>
        </p:nvSpPr>
        <p:spPr>
          <a:xfrm>
            <a:off x="3950268" y="5830207"/>
            <a:ext cx="2002155" cy="672576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4.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Provider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 System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Returns Data</a:t>
            </a:r>
          </a:p>
        </p:txBody>
      </p: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CE3F4BD4-C451-4B72-8BBD-3D81B8D3F13D}"/>
              </a:ext>
            </a:extLst>
          </p:cNvPr>
          <p:cNvSpPr/>
          <p:nvPr/>
        </p:nvSpPr>
        <p:spPr>
          <a:xfrm>
            <a:off x="454664" y="4324570"/>
            <a:ext cx="2129559" cy="587996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  <a:sym typeface="Arial"/>
              </a:rPr>
              <a:t>1. Payer or External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Provider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  <a:sym typeface="Arial"/>
              </a:rPr>
              <a:t>System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  <a:sym typeface="Arial"/>
              </a:rPr>
              <a:t> Initiates Request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F6EAEC2-9034-4CB6-B6BB-F0305A9C6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7785" y="3439408"/>
            <a:ext cx="647551" cy="97793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5BB01C-4BFA-4792-94E6-150C710D13FB}"/>
              </a:ext>
            </a:extLst>
          </p:cNvPr>
          <p:cNvCxnSpPr>
            <a:cxnSpLocks/>
          </p:cNvCxnSpPr>
          <p:nvPr/>
        </p:nvCxnSpPr>
        <p:spPr>
          <a:xfrm flipH="1">
            <a:off x="2130279" y="3928375"/>
            <a:ext cx="431714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297DFE55-B975-4D0B-BD23-ED20F86A33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9606" y="3550830"/>
            <a:ext cx="683178" cy="755091"/>
          </a:xfrm>
          <a:prstGeom prst="rect">
            <a:avLst/>
          </a:prstGeom>
        </p:spPr>
      </p:pic>
      <p:sp>
        <p:nvSpPr>
          <p:cNvPr id="23" name="Rounded Rectangle 3">
            <a:extLst>
              <a:ext uri="{FF2B5EF4-FFF2-40B4-BE49-F238E27FC236}">
                <a16:creationId xmlns:a16="http://schemas.microsoft.com/office/drawing/2014/main" id="{BDB3B952-CC09-42FC-8090-2C4B0D537138}"/>
              </a:ext>
            </a:extLst>
          </p:cNvPr>
          <p:cNvSpPr/>
          <p:nvPr/>
        </p:nvSpPr>
        <p:spPr>
          <a:xfrm>
            <a:off x="5930882" y="4185146"/>
            <a:ext cx="1843392" cy="72742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2.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Provider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 System Retrieves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/>
                <a:sym typeface="Arial"/>
              </a:rPr>
              <a:t>Data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Arial"/>
              <a:sym typeface="Arial"/>
            </a:endParaRP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AFF4AE6-2BDC-4D46-8AAC-ED7AC382F0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47421" y="3676855"/>
            <a:ext cx="761674" cy="5030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0F541DC-5A7E-491F-B311-97D0EFF09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8934" y="1636408"/>
            <a:ext cx="1562412" cy="103674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4B1A65D-2698-42B8-8805-0168E799A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7729" y="2758473"/>
            <a:ext cx="1562412" cy="1036740"/>
          </a:xfrm>
          <a:prstGeom prst="rect">
            <a:avLst/>
          </a:prstGeom>
        </p:spPr>
      </p:pic>
      <p:sp>
        <p:nvSpPr>
          <p:cNvPr id="47" name="Rounded Rectangle 15">
            <a:extLst>
              <a:ext uri="{FF2B5EF4-FFF2-40B4-BE49-F238E27FC236}">
                <a16:creationId xmlns:a16="http://schemas.microsoft.com/office/drawing/2014/main" id="{8A482F06-8CBC-4DAB-A5B7-B971AB06F6EE}"/>
              </a:ext>
            </a:extLst>
          </p:cNvPr>
          <p:cNvSpPr/>
          <p:nvPr/>
        </p:nvSpPr>
        <p:spPr>
          <a:xfrm>
            <a:off x="2723436" y="2944225"/>
            <a:ext cx="1330997" cy="71815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e.g., What are the patient’s HbA1C results after 2020-01-01?</a:t>
            </a:r>
          </a:p>
        </p:txBody>
      </p:sp>
      <p:sp>
        <p:nvSpPr>
          <p:cNvPr id="59" name="Rounded Rectangle 15">
            <a:extLst>
              <a:ext uri="{FF2B5EF4-FFF2-40B4-BE49-F238E27FC236}">
                <a16:creationId xmlns:a16="http://schemas.microsoft.com/office/drawing/2014/main" id="{F583D97C-6B0F-4534-B5FF-BC8DC16C7C9A}"/>
              </a:ext>
            </a:extLst>
          </p:cNvPr>
          <p:cNvSpPr/>
          <p:nvPr/>
        </p:nvSpPr>
        <p:spPr>
          <a:xfrm>
            <a:off x="3524380" y="1788140"/>
            <a:ext cx="1330997" cy="71815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e.g., What are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the patient’s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active conditions?</a:t>
            </a:r>
          </a:p>
        </p:txBody>
      </p:sp>
      <p:sp>
        <p:nvSpPr>
          <p:cNvPr id="61" name="Rounded Rectangle 15">
            <a:extLst>
              <a:ext uri="{FF2B5EF4-FFF2-40B4-BE49-F238E27FC236}">
                <a16:creationId xmlns:a16="http://schemas.microsoft.com/office/drawing/2014/main" id="{90FCAF03-F035-4DC8-B8D8-01B62FBCD9BE}"/>
              </a:ext>
            </a:extLst>
          </p:cNvPr>
          <p:cNvSpPr/>
          <p:nvPr/>
        </p:nvSpPr>
        <p:spPr>
          <a:xfrm>
            <a:off x="4426602" y="2921539"/>
            <a:ext cx="1330997" cy="71815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e.g., Send the patient’s latest History &amp; Physical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13667F1-39D3-4F4B-849E-0E3FE56C496F}"/>
              </a:ext>
            </a:extLst>
          </p:cNvPr>
          <p:cNvCxnSpPr>
            <a:cxnSpLocks/>
            <a:stCxn id="36" idx="2"/>
          </p:cNvCxnSpPr>
          <p:nvPr/>
        </p:nvCxnSpPr>
        <p:spPr>
          <a:xfrm rot="5400000">
            <a:off x="9140792" y="4158364"/>
            <a:ext cx="567022" cy="2102661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8E0D2C21-6A81-E744-9941-1D3ECB9EA3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70509" y="5259891"/>
            <a:ext cx="761674" cy="503040"/>
          </a:xfrm>
          <a:prstGeom prst="rect">
            <a:avLst/>
          </a:prstGeom>
        </p:spPr>
      </p:pic>
      <p:cxnSp>
        <p:nvCxnSpPr>
          <p:cNvPr id="33" name="Connector: Elbow 14">
            <a:extLst>
              <a:ext uri="{FF2B5EF4-FFF2-40B4-BE49-F238E27FC236}">
                <a16:creationId xmlns:a16="http://schemas.microsoft.com/office/drawing/2014/main" id="{142DF2B1-19D1-874C-8B35-BBB9A1FAAF46}"/>
              </a:ext>
            </a:extLst>
          </p:cNvPr>
          <p:cNvCxnSpPr>
            <a:cxnSpLocks/>
            <a:endCxn id="11" idx="2"/>
          </p:cNvCxnSpPr>
          <p:nvPr/>
        </p:nvCxnSpPr>
        <p:spPr>
          <a:xfrm rot="10800000">
            <a:off x="1519444" y="4912567"/>
            <a:ext cx="2849768" cy="627937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">
            <a:extLst>
              <a:ext uri="{FF2B5EF4-FFF2-40B4-BE49-F238E27FC236}">
                <a16:creationId xmlns:a16="http://schemas.microsoft.com/office/drawing/2014/main" id="{FB1D4C78-084E-E644-B7C1-70AD67EE154B}"/>
              </a:ext>
            </a:extLst>
          </p:cNvPr>
          <p:cNvSpPr/>
          <p:nvPr/>
        </p:nvSpPr>
        <p:spPr>
          <a:xfrm>
            <a:off x="9324884" y="4409918"/>
            <a:ext cx="2301498" cy="516265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3.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Practitioner</a:t>
            </a:r>
            <a:r>
              <a:rPr lang="en-US" b="1" dirty="0">
                <a:solidFill>
                  <a:schemeClr val="tx1"/>
                </a:solidFill>
                <a:latin typeface="+mn-lt"/>
                <a:ea typeface="+mn-ea"/>
              </a:rPr>
              <a:t> Intervention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(if required)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1C537E-C1B1-584D-9584-AC2306C8EB71}"/>
              </a:ext>
            </a:extLst>
          </p:cNvPr>
          <p:cNvCxnSpPr>
            <a:cxnSpLocks/>
          </p:cNvCxnSpPr>
          <p:nvPr/>
        </p:nvCxnSpPr>
        <p:spPr>
          <a:xfrm flipV="1">
            <a:off x="8401309" y="3915991"/>
            <a:ext cx="1753561" cy="12384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14">
            <a:extLst>
              <a:ext uri="{FF2B5EF4-FFF2-40B4-BE49-F238E27FC236}">
                <a16:creationId xmlns:a16="http://schemas.microsoft.com/office/drawing/2014/main" id="{C1B1D50D-EC25-504E-9114-34C769C393A8}"/>
              </a:ext>
            </a:extLst>
          </p:cNvPr>
          <p:cNvCxnSpPr>
            <a:cxnSpLocks/>
            <a:stCxn id="52" idx="3"/>
            <a:endCxn id="31" idx="3"/>
          </p:cNvCxnSpPr>
          <p:nvPr/>
        </p:nvCxnSpPr>
        <p:spPr>
          <a:xfrm flipH="1">
            <a:off x="5332183" y="3928375"/>
            <a:ext cx="1876912" cy="1583036"/>
          </a:xfrm>
          <a:prstGeom prst="bentConnector3">
            <a:avLst>
              <a:gd name="adj1" fmla="val -6270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8917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06">
      <a:dk1>
        <a:srgbClr val="474749"/>
      </a:dk1>
      <a:lt1>
        <a:srgbClr val="FFFFFF"/>
      </a:lt1>
      <a:dk2>
        <a:srgbClr val="2A323A"/>
      </a:dk2>
      <a:lt2>
        <a:srgbClr val="51657F"/>
      </a:lt2>
      <a:accent1>
        <a:srgbClr val="A91F24"/>
      </a:accent1>
      <a:accent2>
        <a:srgbClr val="DFD5A9"/>
      </a:accent2>
      <a:accent3>
        <a:srgbClr val="D6843C"/>
      </a:accent3>
      <a:accent4>
        <a:srgbClr val="873F1E"/>
      </a:accent4>
      <a:accent5>
        <a:srgbClr val="E41F26"/>
      </a:accent5>
      <a:accent6>
        <a:srgbClr val="785B4D"/>
      </a:accent6>
      <a:hlink>
        <a:srgbClr val="C00000"/>
      </a:hlink>
      <a:folHlink>
        <a:srgbClr val="C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Custom 106">
      <a:dk1>
        <a:srgbClr val="474749"/>
      </a:dk1>
      <a:lt1>
        <a:sysClr val="window" lastClr="FFFFFF"/>
      </a:lt1>
      <a:dk2>
        <a:srgbClr val="2A323A"/>
      </a:dk2>
      <a:lt2>
        <a:srgbClr val="51657F"/>
      </a:lt2>
      <a:accent1>
        <a:srgbClr val="A91F24"/>
      </a:accent1>
      <a:accent2>
        <a:srgbClr val="DFD5A9"/>
      </a:accent2>
      <a:accent3>
        <a:srgbClr val="D6843C"/>
      </a:accent3>
      <a:accent4>
        <a:srgbClr val="873F1E"/>
      </a:accent4>
      <a:accent5>
        <a:srgbClr val="E41F26"/>
      </a:accent5>
      <a:accent6>
        <a:srgbClr val="785B4D"/>
      </a:accent6>
      <a:hlink>
        <a:srgbClr val="C00000"/>
      </a:hlink>
      <a:folHlink>
        <a:srgbClr val="C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avi Powerpoint Template">
  <a:themeElements>
    <a:clrScheme name="Custom 1">
      <a:dk1>
        <a:srgbClr val="000000"/>
      </a:dk1>
      <a:lt1>
        <a:srgbClr val="FFFFFF"/>
      </a:lt1>
      <a:dk2>
        <a:srgbClr val="777777"/>
      </a:dk2>
      <a:lt2>
        <a:srgbClr val="FEFCFF"/>
      </a:lt2>
      <a:accent1>
        <a:srgbClr val="1E22AA"/>
      </a:accent1>
      <a:accent2>
        <a:srgbClr val="55C1E9"/>
      </a:accent2>
      <a:accent3>
        <a:srgbClr val="FF5959"/>
      </a:accent3>
      <a:accent4>
        <a:srgbClr val="3CD5AF"/>
      </a:accent4>
      <a:accent5>
        <a:srgbClr val="FFC72C"/>
      </a:accent5>
      <a:accent6>
        <a:srgbClr val="D064CE"/>
      </a:accent6>
      <a:hlink>
        <a:srgbClr val="5352F5"/>
      </a:hlink>
      <a:folHlink>
        <a:srgbClr val="BFBFB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HIMSS_Powerpoint" id="{02F49452-A24F-E947-B927-5A8A0C6DACE2}" vid="{22F9A577-ABF8-6944-901B-C9DA339A83D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8ec966-31a4-420a-9e6d-4ca551678157">
      <UserInfo>
        <DisplayName>Kathy Moncelsi</DisplayName>
        <AccountId>117</AccountId>
        <AccountType/>
      </UserInfo>
      <UserInfo>
        <DisplayName>Tricia Lee Rolle</DisplayName>
        <AccountId>4856</AccountId>
        <AccountType/>
      </UserInfo>
      <UserInfo>
        <DisplayName>Olga Mogilenko</DisplayName>
        <AccountId>5650</AccountId>
        <AccountType/>
      </UserInfo>
      <UserInfo>
        <DisplayName>Tony Schueth</DisplayName>
        <AccountId>24</AccountId>
        <AccountType/>
      </UserInfo>
      <UserInfo>
        <DisplayName>Vanessa Candelora</DisplayName>
        <AccountId>7525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3C188F95049B4DB197FF3EB0EA97E8" ma:contentTypeVersion="15" ma:contentTypeDescription="Create a new document." ma:contentTypeScope="" ma:versionID="e416544968f2caa73174eb34a68178f5">
  <xsd:schema xmlns:xsd="http://www.w3.org/2001/XMLSchema" xmlns:xs="http://www.w3.org/2001/XMLSchema" xmlns:p="http://schemas.microsoft.com/office/2006/metadata/properties" xmlns:ns2="fe8ec966-31a4-420a-9e6d-4ca551678157" xmlns:ns3="5a330aaf-887e-472d-bb03-62b8f131e112" xmlns:ns4="10b18f71-ef0e-492e-a2b6-f152544396d2" targetNamespace="http://schemas.microsoft.com/office/2006/metadata/properties" ma:root="true" ma:fieldsID="5a96a02c26d4e4af499e45ff9900a1a6" ns2:_="" ns3:_="" ns4:_="">
    <xsd:import namespace="fe8ec966-31a4-420a-9e6d-4ca551678157"/>
    <xsd:import namespace="5a330aaf-887e-472d-bb03-62b8f131e112"/>
    <xsd:import namespace="10b18f71-ef0e-492e-a2b6-f152544396d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8ec966-31a4-420a-9e6d-4ca5516781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330aaf-887e-472d-bb03-62b8f131e112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b18f71-ef0e-492e-a2b6-f152544396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C3541C-51DD-43E3-8C9A-56AC6823A20C}">
  <ds:schemaRefs>
    <ds:schemaRef ds:uri="fe8ec966-31a4-420a-9e6d-4ca551678157"/>
    <ds:schemaRef ds:uri="http://schemas.microsoft.com/office/infopath/2007/PartnerControls"/>
    <ds:schemaRef ds:uri="http://purl.org/dc/elements/1.1/"/>
    <ds:schemaRef ds:uri="10b18f71-ef0e-492e-a2b6-f152544396d2"/>
    <ds:schemaRef ds:uri="5a330aaf-887e-472d-bb03-62b8f131e112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BA6B2E7-CD55-478D-BEC8-4794A5943C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86F34A-87D3-4D2B-86BC-6EC0DB061E28}">
  <ds:schemaRefs>
    <ds:schemaRef ds:uri="10b18f71-ef0e-492e-a2b6-f152544396d2"/>
    <ds:schemaRef ds:uri="5a330aaf-887e-472d-bb03-62b8f131e112"/>
    <ds:schemaRef ds:uri="fe8ec966-31a4-420a-9e6d-4ca5516781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5393</TotalTime>
  <Words>360</Words>
  <Application>Microsoft Office PowerPoint</Application>
  <PresentationFormat>Widescreen</PresentationFormat>
  <Paragraphs>58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Prometo Medium</vt:lpstr>
      <vt:lpstr>Arial</vt:lpstr>
      <vt:lpstr>Century Gothic</vt:lpstr>
      <vt:lpstr>Calibri</vt:lpstr>
      <vt:lpstr>1_Office Theme</vt:lpstr>
      <vt:lpstr>2_Office Theme</vt:lpstr>
      <vt:lpstr>Ravi Powerpoint Template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Merrick</dc:creator>
  <cp:lastModifiedBy>Eric Haas</cp:lastModifiedBy>
  <cp:revision>21</cp:revision>
  <dcterms:modified xsi:type="dcterms:W3CDTF">2021-03-10T16:09:53Z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0x0101009A3C188F95049B4DB197FF3EB0EA97E8</vt:lpwstr>
  </property>
</Properties>
</file>